
<file path=[Content_Types].xml><?xml version="1.0" encoding="utf-8"?>
<Types xmlns="http://schemas.openxmlformats.org/package/2006/content-types">
  <Default Extension="jpeg" ContentType="image/jpeg"/>
  <Default Extension="jpg" ContentType="application/octet-stream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1.jpg" ContentType="image/jpeg"/>
  <Override PartName="/ppt/media/image22.jpg" ContentType="image/jpeg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16"/>
  </p:handoutMasterIdLst>
  <p:sldIdLst>
    <p:sldId id="272" r:id="rId5"/>
    <p:sldId id="264" r:id="rId6"/>
    <p:sldId id="273" r:id="rId7"/>
    <p:sldId id="266" r:id="rId8"/>
    <p:sldId id="258" r:id="rId9"/>
    <p:sldId id="267" r:id="rId10"/>
    <p:sldId id="268" r:id="rId11"/>
    <p:sldId id="269" r:id="rId12"/>
    <p:sldId id="271" r:id="rId13"/>
    <p:sldId id="263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Into" id="{37B5B8CD-6393-46FA-942A-44DAFAE10F58}">
          <p14:sldIdLst>
            <p14:sldId id="272"/>
            <p14:sldId id="264"/>
            <p14:sldId id="273"/>
            <p14:sldId id="266"/>
          </p14:sldIdLst>
        </p14:section>
        <p14:section name="Session" id="{90BACF60-6985-452D-88CF-8DBE3F5AD1EA}">
          <p14:sldIdLst>
            <p14:sldId id="258"/>
            <p14:sldId id="267"/>
            <p14:sldId id="268"/>
            <p14:sldId id="269"/>
          </p14:sldIdLst>
        </p14:section>
        <p14:section name="Session Wrap Up" id="{73F21F77-97B2-4E00-9B05-98BA1AC11388}">
          <p14:sldIdLst>
            <p14:sldId id="271"/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92" autoAdjust="0"/>
  </p:normalViewPr>
  <p:slideViewPr>
    <p:cSldViewPr snapToGrid="0">
      <p:cViewPr varScale="1">
        <p:scale>
          <a:sx n="153" d="100"/>
          <a:sy n="153" d="100"/>
        </p:scale>
        <p:origin x="524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05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4BF3F78-6747-4CF6-D4DC-DEFE28D21E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572C17-8470-2841-9099-67D81DF02C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B3F25-3B88-4045-BECF-24ED6A23C42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601DD-8539-87CD-22EB-DA526B518A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F9B7FF-1EC3-B12D-AC4F-7A8819F9D8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E7139-5889-4513-81FD-9C487FEC3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821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sv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jpg>
</file>

<file path=ppt/media/image27.jpe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svg>
</file>

<file path=ppt/media/image49.png>
</file>

<file path=ppt/media/image5.jpg>
</file>

<file path=ppt/media/image50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13" Type="http://schemas.openxmlformats.org/officeDocument/2006/relationships/image" Target="../media/image38.png"/><Relationship Id="rId18" Type="http://schemas.openxmlformats.org/officeDocument/2006/relationships/image" Target="../media/image43.png"/><Relationship Id="rId3" Type="http://schemas.openxmlformats.org/officeDocument/2006/relationships/image" Target="../media/image10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2.png"/><Relationship Id="rId2" Type="http://schemas.openxmlformats.org/officeDocument/2006/relationships/image" Target="../media/image28.png"/><Relationship Id="rId16" Type="http://schemas.openxmlformats.org/officeDocument/2006/relationships/image" Target="../media/image4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44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8B2AB-1AF2-C3EC-A0DA-7900482B4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2"/>
            <a:ext cx="9144000" cy="23066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C045E-7E31-838B-3E84-BF7CAB2CB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90281"/>
            <a:ext cx="9144000" cy="14202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1C6F0CE-A001-978A-D698-EB6C97BB9B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310319"/>
            <a:ext cx="12192000" cy="734379"/>
          </a:xfrm>
          <a:prstGeom prst="rect">
            <a:avLst/>
          </a:prstGeom>
        </p:spPr>
      </p:pic>
      <p:pic>
        <p:nvPicPr>
          <p:cNvPr id="11" name="Picture 10" descr="A red and black logo&#10;&#10;Description automatically generated">
            <a:extLst>
              <a:ext uri="{FF2B5EF4-FFF2-40B4-BE49-F238E27FC236}">
                <a16:creationId xmlns:a16="http://schemas.microsoft.com/office/drawing/2014/main" id="{29BE2BE2-9E00-CB03-72C1-FF931FB7228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1552" y="3910518"/>
            <a:ext cx="4998416" cy="28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3096-6483-1CC6-4263-E4B2B2BA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DBF5-0D97-AF7D-8580-655BDCEA9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F4BF5-B720-F392-649B-33EED0985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871BDB1C-D88C-7CC2-5D66-47039F1538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391" y="595851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0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D4F0-46DF-66A6-26A5-6711090C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14DA3-16F3-B40E-F37B-43106F3CF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23AD4-4C10-E69E-AE5E-B65F2FA78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BEAC8699-2117-4549-6791-6D861DDBC8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00" y="5943600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12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hing Sessio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35B8D6-9517-5561-1A39-7570B0E8347C}"/>
              </a:ext>
            </a:extLst>
          </p:cNvPr>
          <p:cNvSpPr txBox="1"/>
          <p:nvPr userDrawn="1"/>
        </p:nvSpPr>
        <p:spPr>
          <a:xfrm>
            <a:off x="185370" y="1771650"/>
            <a:ext cx="118212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Be sure to find Wally and sign up for 1:1 time with a speaker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If you’d like to CATCH us for a session, we are scheduled as follows: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707659-3321-D6DA-F529-94F5D9E8B009}"/>
              </a:ext>
            </a:extLst>
          </p:cNvPr>
          <p:cNvSpPr txBox="1"/>
          <p:nvPr userDrawn="1"/>
        </p:nvSpPr>
        <p:spPr>
          <a:xfrm>
            <a:off x="304067" y="-30773"/>
            <a:ext cx="11583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Fishing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4C11E-CC61-A091-8788-0C687EF889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050" y="3903175"/>
            <a:ext cx="11161713" cy="24717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C24E9-286F-9AE0-7335-AC9FA823D9DD}"/>
              </a:ext>
            </a:extLst>
          </p:cNvPr>
          <p:cNvSpPr txBox="1"/>
          <p:nvPr userDrawn="1"/>
        </p:nvSpPr>
        <p:spPr>
          <a:xfrm>
            <a:off x="131884" y="6323563"/>
            <a:ext cx="11926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1"/>
                </a:solidFill>
              </a:rPr>
              <a:t>ALSO, Please be sure to leave feedback for your sessions on Sched!</a:t>
            </a:r>
          </a:p>
        </p:txBody>
      </p:sp>
    </p:spTree>
    <p:extLst>
      <p:ext uri="{BB962C8B-B14F-4D97-AF65-F5344CB8AC3E}">
        <p14:creationId xmlns:p14="http://schemas.microsoft.com/office/powerpoint/2010/main" val="3907154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ve the Date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MMS MOA">
            <a:extLst>
              <a:ext uri="{FF2B5EF4-FFF2-40B4-BE49-F238E27FC236}">
                <a16:creationId xmlns:a16="http://schemas.microsoft.com/office/drawing/2014/main" id="{9CE8F994-3F43-B6B2-27DC-2BA65CDAD3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5652" y="1956816"/>
            <a:ext cx="2971800" cy="29803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828A95-6D43-E388-3D4E-E5117E2A09F8}"/>
              </a:ext>
            </a:extLst>
          </p:cNvPr>
          <p:cNvSpPr txBox="1"/>
          <p:nvPr userDrawn="1"/>
        </p:nvSpPr>
        <p:spPr>
          <a:xfrm>
            <a:off x="755363" y="1488483"/>
            <a:ext cx="2973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12-15 Oct.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11CDB-CD01-841A-69AB-B3D3A5872802}"/>
              </a:ext>
            </a:extLst>
          </p:cNvPr>
          <p:cNvSpPr txBox="1"/>
          <p:nvPr userDrawn="1"/>
        </p:nvSpPr>
        <p:spPr>
          <a:xfrm>
            <a:off x="8431814" y="1488483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Oct 25-28, 2026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699D8C-C70E-FE1E-2A0F-D2D47884EE8D}"/>
              </a:ext>
            </a:extLst>
          </p:cNvPr>
          <p:cNvSpPr/>
          <p:nvPr userDrawn="1"/>
        </p:nvSpPr>
        <p:spPr>
          <a:xfrm>
            <a:off x="3183119" y="230806"/>
            <a:ext cx="582576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 the Dates</a:t>
            </a:r>
          </a:p>
        </p:txBody>
      </p:sp>
      <p:pic>
        <p:nvPicPr>
          <p:cNvPr id="7" name="Picture 6" descr="MMS Music City Edition">
            <a:extLst>
              <a:ext uri="{FF2B5EF4-FFF2-40B4-BE49-F238E27FC236}">
                <a16:creationId xmlns:a16="http://schemas.microsoft.com/office/drawing/2014/main" id="{E2832214-9DA1-42E5-8B1F-2472EBF457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90" y="1950148"/>
            <a:ext cx="2971800" cy="2971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07CC49-AA2C-0E73-1A86-E77BA5C7526E}"/>
              </a:ext>
            </a:extLst>
          </p:cNvPr>
          <p:cNvSpPr txBox="1"/>
          <p:nvPr userDrawn="1"/>
        </p:nvSpPr>
        <p:spPr>
          <a:xfrm>
            <a:off x="4671628" y="1492834"/>
            <a:ext cx="295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May 3-7, 2026</a:t>
            </a:r>
          </a:p>
        </p:txBody>
      </p:sp>
      <p:pic>
        <p:nvPicPr>
          <p:cNvPr id="3" name="Picture 2" descr="MMS Midway Edition">
            <a:extLst>
              <a:ext uri="{FF2B5EF4-FFF2-40B4-BE49-F238E27FC236}">
                <a16:creationId xmlns:a16="http://schemas.microsoft.com/office/drawing/2014/main" id="{8B215CFB-5943-4CED-D76A-205635A4884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3900" y="1972443"/>
            <a:ext cx="2964728" cy="296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92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Closing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937" y="2259342"/>
            <a:ext cx="2743200" cy="15712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141027-F066-B9AE-93FD-9C9448960CDB}"/>
              </a:ext>
            </a:extLst>
          </p:cNvPr>
          <p:cNvSpPr/>
          <p:nvPr userDrawn="1"/>
        </p:nvSpPr>
        <p:spPr>
          <a:xfrm>
            <a:off x="159558" y="43635"/>
            <a:ext cx="5836791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Extended Q&amp;A</a:t>
            </a:r>
          </a:p>
        </p:txBody>
      </p:sp>
      <p:pic>
        <p:nvPicPr>
          <p:cNvPr id="11" name="Picture 10" descr="Patch My PC">
            <a:extLst>
              <a:ext uri="{FF2B5EF4-FFF2-40B4-BE49-F238E27FC236}">
                <a16:creationId xmlns:a16="http://schemas.microsoft.com/office/drawing/2014/main" id="{F837D305-2B1E-D93E-4951-99C287BF88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4971" y="4044020"/>
            <a:ext cx="1258699" cy="914400"/>
          </a:xfrm>
          <a:prstGeom prst="rect">
            <a:avLst/>
          </a:prstGeom>
        </p:spPr>
      </p:pic>
      <p:pic>
        <p:nvPicPr>
          <p:cNvPr id="19" name="Picture 18" descr="Microsoft">
            <a:extLst>
              <a:ext uri="{FF2B5EF4-FFF2-40B4-BE49-F238E27FC236}">
                <a16:creationId xmlns:a16="http://schemas.microsoft.com/office/drawing/2014/main" id="{F1B0E5FC-C842-2CF5-F268-35CF4E989D6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2518" y="4897480"/>
            <a:ext cx="2244144" cy="1005840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9152F94A-4D91-121D-CEB4-524094EE7D9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6983" y="4135460"/>
            <a:ext cx="731520" cy="731520"/>
          </a:xfrm>
          <a:prstGeom prst="rect">
            <a:avLst/>
          </a:prstGeom>
        </p:spPr>
      </p:pic>
      <p:pic>
        <p:nvPicPr>
          <p:cNvPr id="17" name="Graphic 16" descr="2Pint Software">
            <a:extLst>
              <a:ext uri="{FF2B5EF4-FFF2-40B4-BE49-F238E27FC236}">
                <a16:creationId xmlns:a16="http://schemas.microsoft.com/office/drawing/2014/main" id="{67F8DDDD-DFAE-B059-F17D-48D5058DC49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88087" y="4306910"/>
            <a:ext cx="1554480" cy="388620"/>
          </a:xfrm>
          <a:prstGeom prst="rect">
            <a:avLst/>
          </a:prstGeom>
        </p:spPr>
      </p:pic>
      <p:pic>
        <p:nvPicPr>
          <p:cNvPr id="13" name="Picture 12" descr="A grey rectangle with white and blue text&#10;&#10;Description automatically generated">
            <a:extLst>
              <a:ext uri="{FF2B5EF4-FFF2-40B4-BE49-F238E27FC236}">
                <a16:creationId xmlns:a16="http://schemas.microsoft.com/office/drawing/2014/main" id="{27436F92-854C-BEE9-ECD2-98D939DF1B93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2188" y="5171800"/>
            <a:ext cx="1188721" cy="457200"/>
          </a:xfrm>
          <a:prstGeom prst="rect">
            <a:avLst/>
          </a:prstGeom>
        </p:spPr>
      </p:pic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70C1D7FD-CF3B-5E3C-F668-5241BE18643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1286" y="6172200"/>
            <a:ext cx="1143367" cy="457200"/>
          </a:xfrm>
          <a:prstGeom prst="rect">
            <a:avLst/>
          </a:prstGeom>
        </p:spPr>
      </p:pic>
      <p:pic>
        <p:nvPicPr>
          <p:cNvPr id="29" name="Picture 2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5392E0A-C0E2-C291-444E-C2565C6FA04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6846" y="6195695"/>
            <a:ext cx="901452" cy="410211"/>
          </a:xfrm>
          <a:prstGeom prst="rect">
            <a:avLst/>
          </a:prstGeom>
        </p:spPr>
      </p:pic>
      <p:pic>
        <p:nvPicPr>
          <p:cNvPr id="35" name="Picture 34" descr="A white circle with orange arrow and text&#10;&#10;Description automatically generated">
            <a:extLst>
              <a:ext uri="{FF2B5EF4-FFF2-40B4-BE49-F238E27FC236}">
                <a16:creationId xmlns:a16="http://schemas.microsoft.com/office/drawing/2014/main" id="{C9BC325D-6EE6-A42A-3C7C-3C2402F596A3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6059" y="5004002"/>
            <a:ext cx="792796" cy="792796"/>
          </a:xfrm>
          <a:prstGeom prst="rect">
            <a:avLst/>
          </a:prstGeom>
        </p:spPr>
      </p:pic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385398DA-D502-19CD-EC19-BB63F64512C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2919" y="4287997"/>
            <a:ext cx="1828800" cy="426447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FFA7C4B9-2FE7-03A8-4C46-F9FB648245F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143670" y="5286100"/>
            <a:ext cx="1503922" cy="228600"/>
          </a:xfrm>
          <a:prstGeom prst="rect">
            <a:avLst/>
          </a:prstGeom>
        </p:spPr>
      </p:pic>
      <p:pic>
        <p:nvPicPr>
          <p:cNvPr id="33" name="Picture 32" descr="A logo with white text&#10;&#10;Description automatically generated">
            <a:extLst>
              <a:ext uri="{FF2B5EF4-FFF2-40B4-BE49-F238E27FC236}">
                <a16:creationId xmlns:a16="http://schemas.microsoft.com/office/drawing/2014/main" id="{183011D5-C6F7-DA00-67E6-8875D9BC1E26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628" y="5943600"/>
            <a:ext cx="914400" cy="914400"/>
          </a:xfrm>
          <a:prstGeom prst="rect">
            <a:avLst/>
          </a:prstGeom>
        </p:spPr>
      </p:pic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5FAC9FF6-3344-53B0-ED7E-28F6FA59D0B4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74" y="4278412"/>
            <a:ext cx="1554480" cy="445617"/>
          </a:xfrm>
          <a:prstGeom prst="rect">
            <a:avLst/>
          </a:prstGeom>
        </p:spPr>
      </p:pic>
      <p:pic>
        <p:nvPicPr>
          <p:cNvPr id="22" name="Picture 21" descr="A blue logo with white text&#10;&#10;Description automatically generated">
            <a:extLst>
              <a:ext uri="{FF2B5EF4-FFF2-40B4-BE49-F238E27FC236}">
                <a16:creationId xmlns:a16="http://schemas.microsoft.com/office/drawing/2014/main" id="{469B32A5-A67E-EC47-BCAE-A83C9B992371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9194" y="6035040"/>
            <a:ext cx="870599" cy="7315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8023378-D629-FEFF-9D58-B44519B4966C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75549" y="6035040"/>
            <a:ext cx="1154387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19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1D53B5BB-0920-2959-5980-0B2CCAEDE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0F2FDBB-FB45-8FD2-5F71-DB342D5975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6859" y="1581880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765F7A9-F279-484D-0F3B-4BB46B514D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14594" y="1579653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6FE98B-7FAF-CBE0-DE78-7629C4DAC585}"/>
              </a:ext>
            </a:extLst>
          </p:cNvPr>
          <p:cNvSpPr/>
          <p:nvPr userDrawn="1"/>
        </p:nvSpPr>
        <p:spPr>
          <a:xfrm>
            <a:off x="4293904" y="195263"/>
            <a:ext cx="360419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Speakers</a:t>
            </a:r>
          </a:p>
        </p:txBody>
      </p:sp>
      <p:pic>
        <p:nvPicPr>
          <p:cNvPr id="11" name="Graphic 10" descr="Radio microphone with solid fill">
            <a:extLst>
              <a:ext uri="{FF2B5EF4-FFF2-40B4-BE49-F238E27FC236}">
                <a16:creationId xmlns:a16="http://schemas.microsoft.com/office/drawing/2014/main" id="{081F717A-90EF-F96A-D83B-54E6307A3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9804" y="338227"/>
            <a:ext cx="914400" cy="91440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8946D3-04F0-0641-9424-10E785AD73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39693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Name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E852539-A3B0-BF16-FE8E-4CC8EFF8AC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68867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Name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F8B8F0D3-A682-04D8-7E0B-F26D56163F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39693" y="5303520"/>
            <a:ext cx="4572000" cy="91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contact info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3D27F1E-071E-F20C-9FA4-6FF3260A11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0307" y="5303520"/>
            <a:ext cx="4572000" cy="9144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contact info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25C257A-1E0B-90CB-FDAB-F164B5FB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39693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info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F028274B-3D73-8DB7-57F5-8758A5761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0350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info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3E2B6C-976C-B840-C89F-B4F3065660F9}"/>
              </a:ext>
            </a:extLst>
          </p:cNvPr>
          <p:cNvSpPr/>
          <p:nvPr userDrawn="1"/>
        </p:nvSpPr>
        <p:spPr>
          <a:xfrm>
            <a:off x="2286669" y="6401767"/>
            <a:ext cx="7618661" cy="25938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Can’t see our slides? Can’t hear? Need to repeat the question? Call us out!</a:t>
            </a:r>
          </a:p>
        </p:txBody>
      </p:sp>
      <p:pic>
        <p:nvPicPr>
          <p:cNvPr id="7" name="MMS" descr="A red and black logo&#10;&#10;Description automatically generated">
            <a:extLst>
              <a:ext uri="{FF2B5EF4-FFF2-40B4-BE49-F238E27FC236}">
                <a16:creationId xmlns:a16="http://schemas.microsoft.com/office/drawing/2014/main" id="{043E37BF-9604-7220-A931-A7BC5D053E6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245352"/>
            <a:ext cx="1071259" cy="61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3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MMS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220684"/>
            <a:ext cx="1069571" cy="61264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40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  <p:pic>
        <p:nvPicPr>
          <p:cNvPr id="9" name="Picture 8" descr="A red and black logo&#10;&#10;Description automatically generated">
            <a:extLst>
              <a:ext uri="{FF2B5EF4-FFF2-40B4-BE49-F238E27FC236}">
                <a16:creationId xmlns:a16="http://schemas.microsoft.com/office/drawing/2014/main" id="{858ADF9C-553E-D4C9-65AD-8E508EBA9E1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41528"/>
            <a:ext cx="1077946" cy="61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408" y="1700011"/>
            <a:ext cx="793304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4408" y="4579736"/>
            <a:ext cx="793304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829" y="5943600"/>
            <a:ext cx="1596375" cy="914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6BDD6-65D1-E9C5-ACC8-28AEF699CDAA}"/>
              </a:ext>
            </a:extLst>
          </p:cNvPr>
          <p:cNvSpPr/>
          <p:nvPr userDrawn="1"/>
        </p:nvSpPr>
        <p:spPr>
          <a:xfrm>
            <a:off x="1173627" y="2090755"/>
            <a:ext cx="1661993" cy="3376886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9600" b="1" u="none" cap="none" spc="0" baseline="0" dirty="0">
                <a:ln w="0"/>
                <a:solidFill>
                  <a:schemeClr val="bg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278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fishing on a dock&#10;&#10;Description automatically generated">
            <a:extLst>
              <a:ext uri="{FF2B5EF4-FFF2-40B4-BE49-F238E27FC236}">
                <a16:creationId xmlns:a16="http://schemas.microsoft.com/office/drawing/2014/main" id="{410ECC38-428B-CAAF-46A5-2A527D019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38" y="-45720"/>
            <a:ext cx="12161521" cy="6949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72CA98-158E-037A-C94E-E38DC534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AACDB-B0A5-F82A-E06F-F66C4B0C2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F707E-1F23-C8BE-85CC-91A13D768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2A1EA3AB-2287-A909-3F79-BFFF9117BFC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12" y="5943600"/>
            <a:ext cx="1596375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004620A-8B56-621C-CE78-C55792A93B3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43FC6-9D49-7EE7-65B3-940E5980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7955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AD4CF-A6B7-AD69-E2EF-D5CF1E53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5787"/>
            <a:ext cx="5157787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C1A2-5CFB-9DDA-598C-3D6E4DB53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91448"/>
            <a:ext cx="5157787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FFAF-6DE1-D7D2-9D0C-7DA4C9320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5787"/>
            <a:ext cx="5183188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BCB2A-881F-6F25-A415-DE218744A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91448"/>
            <a:ext cx="5183188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MMS Logo">
            <a:extLst>
              <a:ext uri="{FF2B5EF4-FFF2-40B4-BE49-F238E27FC236}">
                <a16:creationId xmlns:a16="http://schemas.microsoft.com/office/drawing/2014/main" id="{A3D86560-F6A7-2176-B497-5661E33D251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1359E03-5C70-33E3-CD0F-EA5EAB2271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88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19ACD-72B3-1EDF-3267-2C3F86B84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MMS Logo">
            <a:extLst>
              <a:ext uri="{FF2B5EF4-FFF2-40B4-BE49-F238E27FC236}">
                <a16:creationId xmlns:a16="http://schemas.microsoft.com/office/drawing/2014/main" id="{58B90811-A51E-65F2-5CD6-98D6CF9811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E1CD3F-6E26-737A-C882-D9F7FE0E9F3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258200"/>
            <a:ext cx="12192000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6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2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5651-282E-586C-B06B-5DB5D994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13A01-90A4-D2D1-24E8-69DD5F534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7787"/>
            <a:ext cx="10515600" cy="4669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12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9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65" r:id="rId12"/>
    <p:sldLayoutId id="2147483663" r:id="rId13"/>
    <p:sldLayoutId id="214748366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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3B669-2341-DF39-C682-5CB469879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Public Speaking Essentials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06C1F-6D02-FA11-F860-B05CFAC0C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Start Your Journey</a:t>
            </a:r>
          </a:p>
        </p:txBody>
      </p:sp>
    </p:spTree>
    <p:extLst>
      <p:ext uri="{BB962C8B-B14F-4D97-AF65-F5344CB8AC3E}">
        <p14:creationId xmlns:p14="http://schemas.microsoft.com/office/powerpoint/2010/main" val="333645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781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530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A5B3-89D5-147C-A57E-6754B809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5F291-B9CB-60BF-7307-F3FFC90C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MMS sessions are 60-75 minutes followed by LONG Q&amp;A</a:t>
            </a:r>
          </a:p>
          <a:p>
            <a:r>
              <a:rPr lang="en-US" sz="2800" dirty="0"/>
              <a:t>Please hold detailed questions until that Q&amp;A starts</a:t>
            </a:r>
          </a:p>
          <a:p>
            <a:r>
              <a:rPr lang="en-US" sz="2800" dirty="0"/>
              <a:t>Feel free to ask clarification questions</a:t>
            </a:r>
          </a:p>
          <a:p>
            <a:r>
              <a:rPr lang="en-US" sz="2800" dirty="0"/>
              <a:t>Remind the speakers to use Zoom It when you can’t see</a:t>
            </a:r>
          </a:p>
        </p:txBody>
      </p:sp>
    </p:spTree>
    <p:extLst>
      <p:ext uri="{BB962C8B-B14F-4D97-AF65-F5344CB8AC3E}">
        <p14:creationId xmlns:p14="http://schemas.microsoft.com/office/powerpoint/2010/main" val="3743149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25A340F-1F9B-DA96-FDB6-3299A6F777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7412" y="1662310"/>
            <a:ext cx="2703513" cy="2538413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2CD6E66-EAB9-E15A-71BD-FB2D4F9AE9A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077" y="1662310"/>
            <a:ext cx="2703513" cy="2538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B68CD-CB12-32EF-1CFE-54C294C3E9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3999" y="4206239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Adam Gross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E5CAD-23FE-A4D7-B096-3334A7D79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9" y="4200723"/>
            <a:ext cx="4572000" cy="457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Donnie Taylor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485DDC-10A4-A946-6EE8-700508002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3999" y="5303520"/>
            <a:ext cx="4572000" cy="914400"/>
          </a:xfrm>
        </p:spPr>
        <p:txBody>
          <a:bodyPr/>
          <a:lstStyle/>
          <a:p>
            <a:r>
              <a:rPr lang="en-US" dirty="0" err="1"/>
              <a:t>adamgrosstx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asquaredozen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C71F19-CB0D-6056-8B2E-7670D5A913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9" y="5261408"/>
            <a:ext cx="4572000" cy="914400"/>
          </a:xfrm>
        </p:spPr>
        <p:txBody>
          <a:bodyPr/>
          <a:lstStyle/>
          <a:p>
            <a:r>
              <a:rPr lang="en-US" dirty="0" err="1"/>
              <a:t>donnietaylor</a:t>
            </a:r>
            <a:endParaRPr lang="en-US" dirty="0"/>
          </a:p>
          <a:p>
            <a:r>
              <a:rPr lang="en-US" dirty="0"/>
              <a:t>   in/</a:t>
            </a:r>
            <a:r>
              <a:rPr lang="en-US" dirty="0" err="1"/>
              <a:t>donnietaylor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280E57-51A9-979B-C838-5F016A209F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23999" y="4760396"/>
            <a:ext cx="4572000" cy="457200"/>
          </a:xfrm>
        </p:spPr>
        <p:txBody>
          <a:bodyPr>
            <a:normAutofit/>
          </a:bodyPr>
          <a:lstStyle/>
          <a:p>
            <a:r>
              <a:rPr lang="en-US" dirty="0"/>
              <a:t>Microsoft MVP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177573-C298-FAF8-2140-0326B263D0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4754880"/>
            <a:ext cx="4572000" cy="457200"/>
          </a:xfrm>
        </p:spPr>
        <p:txBody>
          <a:bodyPr/>
          <a:lstStyle/>
          <a:p>
            <a:r>
              <a:rPr lang="en-US" dirty="0"/>
              <a:t>Microsoft MVP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6DAF7F0-41C0-0FFE-E4A3-03DC4A610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1162" y="5720614"/>
            <a:ext cx="476250" cy="47625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C8996EC-1B12-11D5-4690-384F1FC419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6" name="Picture 15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73517536-8553-459B-407E-879C70E9A5F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  <p:pic>
        <p:nvPicPr>
          <p:cNvPr id="17" name="Picture 16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A41FE4A7-D719-AE27-CECB-7BAF2549404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924" y="5261408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10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person in sunglasses and headphones leaning out of a plane window&#10;&#10;AI-generated content may be incorrect.">
            <a:extLst>
              <a:ext uri="{FF2B5EF4-FFF2-40B4-BE49-F238E27FC236}">
                <a16:creationId xmlns:a16="http://schemas.microsoft.com/office/drawing/2014/main" id="{9A541D9B-BC86-9079-C007-0D9C4A1C82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CCF64-9246-524E-B9C0-D9823E35F2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Scott Corio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80D28B-2087-6880-8647-9D078C0FA0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dumpsterdave</a:t>
            </a:r>
            <a:endParaRPr lang="en-US" dirty="0"/>
          </a:p>
          <a:p>
            <a:r>
              <a:rPr lang="en-US" dirty="0"/>
              <a:t>in/</a:t>
            </a:r>
            <a:r>
              <a:rPr lang="en-US" dirty="0" err="1"/>
              <a:t>scottcorio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450CC3-D9CE-85CE-9CA1-74CECEC029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Microsoft MVP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0C96B4E-D6F2-9B08-CD87-8BA2FBC2B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79162" y="5718608"/>
            <a:ext cx="476250" cy="476250"/>
          </a:xfrm>
          <a:prstGeom prst="rect">
            <a:avLst/>
          </a:prstGeom>
        </p:spPr>
      </p:pic>
      <p:pic>
        <p:nvPicPr>
          <p:cNvPr id="13" name="Picture 12" descr="A blue face with black eyes&#10;&#10;AI-generated content may be incorrect.">
            <a:extLst>
              <a:ext uri="{FF2B5EF4-FFF2-40B4-BE49-F238E27FC236}">
                <a16:creationId xmlns:a16="http://schemas.microsoft.com/office/drawing/2014/main" id="{84C74372-A5B3-0B2F-7061-DCD506630C7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24" y="5243120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03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D73D28-962F-8E43-5907-544A140D2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 Before You Show (Up To Our Session)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0A130-0D00-7790-26E9-044787E64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want to improve about your speaking?</a:t>
            </a:r>
          </a:p>
        </p:txBody>
      </p:sp>
    </p:spTree>
    <p:extLst>
      <p:ext uri="{BB962C8B-B14F-4D97-AF65-F5344CB8AC3E}">
        <p14:creationId xmlns:p14="http://schemas.microsoft.com/office/powerpoint/2010/main" val="2279942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C1ED416F-194D-E8C3-71BF-055AE6EE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Cover/Uncover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23FA1EB-5AA4-8082-6FD7-477CF0800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speaking is important</a:t>
            </a:r>
          </a:p>
          <a:p>
            <a:pPr lvl="1"/>
            <a:r>
              <a:rPr lang="en-US" dirty="0"/>
              <a:t>Public Speaking – at a conference or meetup</a:t>
            </a:r>
          </a:p>
          <a:p>
            <a:pPr lvl="1"/>
            <a:r>
              <a:rPr lang="en-US" dirty="0"/>
              <a:t>Corporate Speaking – during a meeting</a:t>
            </a:r>
          </a:p>
          <a:p>
            <a:r>
              <a:rPr lang="en-US" dirty="0"/>
              <a:t>How to write an effective session submission</a:t>
            </a:r>
          </a:p>
          <a:p>
            <a:pPr lvl="1"/>
            <a:r>
              <a:rPr lang="en-US" dirty="0"/>
              <a:t>Be clear, concise, personal</a:t>
            </a:r>
          </a:p>
          <a:p>
            <a:pPr lvl="1"/>
            <a:r>
              <a:rPr lang="en-US" dirty="0"/>
              <a:t>How to think like a session selection committee</a:t>
            </a:r>
          </a:p>
          <a:p>
            <a:r>
              <a:rPr lang="en-US" dirty="0"/>
              <a:t>Presentation Slide Decks</a:t>
            </a:r>
          </a:p>
          <a:p>
            <a:pPr lvl="1"/>
            <a:r>
              <a:rPr lang="en-US" dirty="0"/>
              <a:t>Fonts to use, Allowed Transitions, Color Schemes, drain the slide</a:t>
            </a:r>
          </a:p>
          <a:p>
            <a:r>
              <a:rPr lang="en-US" dirty="0"/>
              <a:t>Speaking Techniques</a:t>
            </a:r>
          </a:p>
          <a:p>
            <a:pPr lvl="1"/>
            <a:r>
              <a:rPr lang="en-US" dirty="0"/>
              <a:t>Staying on message, keeping the message clear, making the message yours</a:t>
            </a:r>
          </a:p>
          <a:p>
            <a:pPr lvl="1"/>
            <a:r>
              <a:rPr lang="en-US" dirty="0"/>
              <a:t>Don’t imagine the audience in their underwear, you’re bound to see skid marks</a:t>
            </a:r>
          </a:p>
        </p:txBody>
      </p:sp>
    </p:spTree>
    <p:extLst>
      <p:ext uri="{BB962C8B-B14F-4D97-AF65-F5344CB8AC3E}">
        <p14:creationId xmlns:p14="http://schemas.microsoft.com/office/powerpoint/2010/main" val="2902189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2ECB-F54D-6E04-49EF-A62925924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Writing a Session for the Selection Committee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FD7B0-1C31-D1E6-54D4-AF52AD7AD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wall of text is a great way to get your session ignored.</a:t>
            </a:r>
          </a:p>
          <a:p>
            <a:pPr lvl="1"/>
            <a:r>
              <a:rPr lang="en-US" dirty="0"/>
              <a:t>4-5 concise sentences for a description.</a:t>
            </a:r>
          </a:p>
          <a:p>
            <a:pPr lvl="1"/>
            <a:r>
              <a:rPr lang="en-US" dirty="0"/>
              <a:t>A brief problem statement to establish what perspective your audience comes in with can help.</a:t>
            </a:r>
          </a:p>
          <a:p>
            <a:pPr lvl="1"/>
            <a:r>
              <a:rPr lang="en-US" dirty="0"/>
              <a:t>Avoid using “you will learn”, “in this session”, etc.</a:t>
            </a:r>
          </a:p>
          <a:p>
            <a:r>
              <a:rPr lang="en-US" dirty="0"/>
              <a:t>3-4 key takeaways.  </a:t>
            </a:r>
          </a:p>
          <a:p>
            <a:pPr lvl="1"/>
            <a:r>
              <a:rPr lang="en-US" dirty="0"/>
              <a:t>Should be measurable things attendees will learn.  Don’t just use sentences from the description</a:t>
            </a:r>
          </a:p>
          <a:p>
            <a:pPr lvl="1"/>
            <a:r>
              <a:rPr lang="en-US" dirty="0"/>
              <a:t>Bullet Points, not paragraphs</a:t>
            </a:r>
          </a:p>
          <a:p>
            <a:r>
              <a:rPr lang="en-US" dirty="0"/>
              <a:t>A title that makes sense.</a:t>
            </a:r>
          </a:p>
          <a:p>
            <a:pPr lvl="1"/>
            <a:r>
              <a:rPr lang="en-US" dirty="0"/>
              <a:t>Banned words:  Hero, Zero, Unleashed, Taylor Swift</a:t>
            </a:r>
          </a:p>
          <a:p>
            <a:pPr lvl="1"/>
            <a:r>
              <a:rPr lang="en-US" dirty="0"/>
              <a:t>The title is the first thing they see.  It determines if you get a click or a scroll.</a:t>
            </a:r>
          </a:p>
        </p:txBody>
      </p:sp>
    </p:spTree>
    <p:extLst>
      <p:ext uri="{BB962C8B-B14F-4D97-AF65-F5344CB8AC3E}">
        <p14:creationId xmlns:p14="http://schemas.microsoft.com/office/powerpoint/2010/main" val="171245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FDE27-A0C2-115E-7AB2-123714FE4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PowerPoint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3EB34-6510-BC38-ADA4-875781CBE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Know how to effectively leverage animations and transitions</a:t>
            </a:r>
          </a:p>
          <a:p>
            <a:pPr lvl="1"/>
            <a:r>
              <a:rPr lang="en-US" dirty="0"/>
              <a:t>Less is more.  Animations should support your point, not distract from the message</a:t>
            </a:r>
          </a:p>
          <a:p>
            <a:r>
              <a:rPr lang="en-US" dirty="0"/>
              <a:t>1 Animation &gt; 100 slides</a:t>
            </a:r>
          </a:p>
          <a:p>
            <a:r>
              <a:rPr lang="en-US" dirty="0"/>
              <a:t>Mind colors in different lighting conditions.</a:t>
            </a:r>
          </a:p>
          <a:p>
            <a:pPr lvl="1"/>
            <a:r>
              <a:rPr lang="en-US" dirty="0"/>
              <a:t>What looks good on a computer screen may not look good on a projector screen.</a:t>
            </a:r>
          </a:p>
          <a:p>
            <a:pPr lvl="1"/>
            <a:r>
              <a:rPr lang="en-US" dirty="0"/>
              <a:t>Background illumination (lights/windows) can wash out certain colors or make others hard to discern from each other.</a:t>
            </a:r>
          </a:p>
          <a:p>
            <a:r>
              <a:rPr lang="en-US" dirty="0"/>
              <a:t>Mind text selection</a:t>
            </a:r>
          </a:p>
          <a:p>
            <a:pPr lvl="1"/>
            <a:r>
              <a:rPr lang="en-US" dirty="0"/>
              <a:t>Sans-Serif fonts</a:t>
            </a:r>
          </a:p>
          <a:p>
            <a:pPr lvl="1"/>
            <a:r>
              <a:rPr lang="en-US" dirty="0"/>
              <a:t>Use mono-spaced fonts for code</a:t>
            </a:r>
          </a:p>
          <a:p>
            <a:r>
              <a:rPr lang="en-US" dirty="0"/>
              <a:t>Consistency is </a:t>
            </a:r>
            <a:r>
              <a:rPr lang="en-US" dirty="0" err="1"/>
              <a:t>Consisten</a:t>
            </a:r>
            <a:r>
              <a:rPr lang="en-US" dirty="0"/>
              <a:t>-key</a:t>
            </a:r>
          </a:p>
          <a:p>
            <a:pPr lvl="1"/>
            <a:r>
              <a:rPr lang="en-US" dirty="0"/>
              <a:t>Don’t use a bunch of different themes, your slides should flow like a gradient, not a </a:t>
            </a:r>
            <a:r>
              <a:rPr lang="en-US"/>
              <a:t>color wheel.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56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1E23A-6199-29DE-2E61-4D1F80CEA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373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MS">
      <a:dk1>
        <a:sysClr val="windowText" lastClr="000000"/>
      </a:dk1>
      <a:lt1>
        <a:sysClr val="window" lastClr="FFFFFF"/>
      </a:lt1>
      <a:dk2>
        <a:srgbClr val="394385"/>
      </a:dk2>
      <a:lt2>
        <a:srgbClr val="E7E6E6"/>
      </a:lt2>
      <a:accent1>
        <a:srgbClr val="FF0000"/>
      </a:accent1>
      <a:accent2>
        <a:srgbClr val="036485"/>
      </a:accent2>
      <a:accent3>
        <a:srgbClr val="070385"/>
      </a:accent3>
      <a:accent4>
        <a:srgbClr val="710385"/>
      </a:accent4>
      <a:accent5>
        <a:srgbClr val="850310"/>
      </a:accent5>
      <a:accent6>
        <a:srgbClr val="69800A"/>
      </a:accent6>
      <a:hlink>
        <a:srgbClr val="A38637"/>
      </a:hlink>
      <a:folHlink>
        <a:srgbClr val="A3863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MSatMoA2025Template.potx" id="{C5A4FE0C-E499-41FE-B39D-A5E337B7AB5D}" vid="{CF63C52F-65E1-41FC-B88F-189B36FA19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6787FB9552CF40BFF026EAAC52FBCA" ma:contentTypeVersion="20" ma:contentTypeDescription="Create a new document." ma:contentTypeScope="" ma:versionID="9926a708316be73da3f3a5bd4ff97d05">
  <xsd:schema xmlns:xsd="http://www.w3.org/2001/XMLSchema" xmlns:xs="http://www.w3.org/2001/XMLSchema" xmlns:p="http://schemas.microsoft.com/office/2006/metadata/properties" xmlns:ns2="0f628621-369a-46c7-83bd-de17ca407533" xmlns:ns3="994c1987-0261-432a-b2ef-a9da39f1b5e2" targetNamespace="http://schemas.microsoft.com/office/2006/metadata/properties" ma:root="true" ma:fieldsID="b04a7c4ced30567db5a7e999b24446c0" ns2:_="" ns3:_="">
    <xsd:import namespace="0f628621-369a-46c7-83bd-de17ca407533"/>
    <xsd:import namespace="994c1987-0261-432a-b2ef-a9da39f1b5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628621-369a-46c7-83bd-de17ca40753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  <xsd:element name="TaxCatchAll" ma:index="23" nillable="true" ma:displayName="Taxonomy Catch All Column" ma:hidden="true" ma:list="{373337a8-41f0-47ae-895f-b179ccc8878d}" ma:internalName="TaxCatchAll" ma:showField="CatchAllData" ma:web="0f628621-369a-46c7-83bd-de17ca4075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c1987-0261-432a-b2ef-a9da39f1b5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04f3eb32-8128-4a7e-868e-0456b78e6e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94c1987-0261-432a-b2ef-a9da39f1b5e2">
      <Terms xmlns="http://schemas.microsoft.com/office/infopath/2007/PartnerControls"/>
    </lcf76f155ced4ddcb4097134ff3c332f>
    <TaxCatchAll xmlns="0f628621-369a-46c7-83bd-de17ca40753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9C335D-62A5-479D-8FAE-C7FE39281B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628621-369a-46c7-83bd-de17ca407533"/>
    <ds:schemaRef ds:uri="994c1987-0261-432a-b2ef-a9da39f1b5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E0B4D4-529D-4984-8525-2DCCA1BEFF9D}">
  <ds:schemaRefs>
    <ds:schemaRef ds:uri="http://schemas.microsoft.com/office/2006/documentManagement/types"/>
    <ds:schemaRef ds:uri="7555f1cb-ef2a-4ff4-8d1a-1bfe00ed5aef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e470cc9d-a642-4b0f-b23c-713bf2631d97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994c1987-0261-432a-b2ef-a9da39f1b5e2"/>
    <ds:schemaRef ds:uri="0f628621-369a-46c7-83bd-de17ca407533"/>
  </ds:schemaRefs>
</ds:datastoreItem>
</file>

<file path=customXml/itemProps3.xml><?xml version="1.0" encoding="utf-8"?>
<ds:datastoreItem xmlns:ds="http://schemas.openxmlformats.org/officeDocument/2006/customXml" ds:itemID="{FBB99CDF-4DD1-4BCA-94A9-937C9978E9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MMSatMoA2025Template</Template>
  <TotalTime>1</TotalTime>
  <Words>407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Calibri</vt:lpstr>
      <vt:lpstr>Wingdings</vt:lpstr>
      <vt:lpstr>Office Theme</vt:lpstr>
      <vt:lpstr>Public Speaking Essentials</vt:lpstr>
      <vt:lpstr>Attention</vt:lpstr>
      <vt:lpstr>PowerPoint Presentation</vt:lpstr>
      <vt:lpstr>PowerPoint Presentation</vt:lpstr>
      <vt:lpstr>Know Before You Show (Up To Our Session)</vt:lpstr>
      <vt:lpstr>What We’ll Cover/Uncover</vt:lpstr>
      <vt:lpstr>Writing a Session for the Selection Committee</vt:lpstr>
      <vt:lpstr>PowerPoint Pointers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MMS 2025 at MOA</dc:subject>
  <dc:creator>Scott Corio</dc:creator>
  <cp:lastModifiedBy>Scott Corio</cp:lastModifiedBy>
  <cp:revision>1</cp:revision>
  <dcterms:created xsi:type="dcterms:W3CDTF">2025-02-26T02:39:25Z</dcterms:created>
  <dcterms:modified xsi:type="dcterms:W3CDTF">2025-02-26T02:40:54Z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0x010100066787FB9552CF40BFF026EAAC52FBCA</vt:lpwstr>
  </property>
  <property fmtid="{D5CDD505-2E9C-101B-9397-08002B2CF9AE}" pid="3" name="MediaServiceImageTags">
    <vt:lpwstr/>
  </property>
</Properties>
</file>

<file path=docProps/thumbnail.jpeg>
</file>